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62" r:id="rId6"/>
    <p:sldId id="269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5" r:id="rId16"/>
    <p:sldId id="26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74D4A-41F8-4AAB-8F22-D60C27F6EA75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773D-10ED-4804-9C98-1D86FC1F1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7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B344F-1F66-40FA-80B5-617888F8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CA0DC-B0F6-424D-83B1-4593942D7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D0A5-0BDE-4FA1-8319-7A6527BF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9F39B-66DA-4FC7-9EC1-EB544A7E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CDAF-DF4E-407D-B870-D377B6C6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0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C24DB-8D7A-49DD-826C-957267DB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76E4A-24A7-4DE8-9A99-6E3BF9BB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279E6-3DEA-4008-9438-037064AE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AFFC3-C0FE-4580-856F-0637B11E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FFA9C-7739-4C1B-980C-C5CC49A2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89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85F5FC-5F84-4F1A-949F-C65429464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3FE51C-BA61-4DA1-A3D4-7CC9604C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7D246-8D26-4A37-BDD6-DAC80F07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6A4F8-30E1-4D3A-811A-4E2DF1F0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9D6476-033A-41EA-A741-CA31E948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5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CD681-BA70-4B7B-B48C-01D073BA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34AC7-2D30-4A8A-8256-066194191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71265-74A2-4A58-AC2A-15401003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A85C9-EC30-4311-81D6-38C08EAB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50E98-F110-4A61-BFBE-5C2FCE52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3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05415-94C2-4F8E-B74F-8BAFB08B4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07F828-FDD9-4C45-B697-CB98293F0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8D002-9E5D-4F03-83ED-695669D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2E51E-316C-40EB-8857-28F18B78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AEC4D-EE86-4F81-863A-DBC874AC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48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CC578-AF10-463C-A3B8-929250B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2412E-3AB9-4617-9143-F6F593B1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1469F4-998F-4C0A-9390-246BEEAFE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7E2453-E3CD-4947-87A2-9A8E0654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D39B1-A4FF-4491-BABC-33650998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99A4B-815A-4105-821E-1F4CFD92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1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39198-829F-4084-9161-26443CE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C2B8A9-FBAF-4670-8FE8-58D904BF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A03525-0365-4517-B328-9E680552D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B3C961-9CB7-4493-9844-78BD914F5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A812E2-127A-4370-BAA0-EE23E70C3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C0D9CD-6CAB-46AE-8BB2-E494D138D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8073E8-83A7-4CCD-9996-5A884F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CEAB9-BDE3-4279-86E3-724004F4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52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BC49-EC8E-4D4A-800A-98F35BF7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FC7FC-0E52-428F-8548-98986806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1BC247-06D0-45F2-AAF5-E6936C43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CCC0F-3162-492A-AE9A-612A3FC2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0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D6D19-0DC5-487E-BD2A-58A6DC1A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E2DCCD-F177-4E59-9FBE-9011321D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70CAD-D78B-4B26-936A-AD1B7856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3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178B8-21B9-4D0E-89FE-A2AB46D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F961F-62D3-4D91-945D-CB75EC09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13A6E6-3BD4-4F35-8A0A-7070041E3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F6B8DC-2FFE-4E2B-B402-D9360E79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80F5FB-E00A-4466-BA32-A3D0317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38752-3865-40A4-9F44-0BA6790F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5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580F1-AC3A-4D79-B450-FFCF5ECB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197B82-728B-4FA1-B1DB-A3A419172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6D7C5E-CF3E-499E-9354-72A290B79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A0CA8-A913-45C5-BD11-66519B98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99F4F-115F-4B01-A874-B5E2AB28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7D6371-8F48-46E0-A111-FF0DC02E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A13A6E-ACEB-4EB2-A0B6-E0D26B1C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6B734-BAD6-4EF0-B93F-BAF72B51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3C5CC-730E-416F-828A-362420EBC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E2B78-C2CC-45DB-931C-93C83B241EE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3E320-FB45-41BC-9F74-77C4B31E3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402DF-5392-4BF4-9B56-F8BB1EFAD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B7A2A-3AF2-434D-A54C-75542A7FC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5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E8E7-E571-5213-137D-7DB47D73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47260"/>
          </a:xfrm>
        </p:spPr>
        <p:txBody>
          <a:bodyPr/>
          <a:lstStyle/>
          <a:p>
            <a:r>
              <a:rPr lang="ko-KR" altLang="en-US" dirty="0"/>
              <a:t>왜 현대의 </a:t>
            </a:r>
            <a:r>
              <a:rPr lang="en-US" altLang="ko-KR" dirty="0"/>
              <a:t>OS</a:t>
            </a:r>
            <a:r>
              <a:rPr lang="ko-KR" altLang="en-US" dirty="0"/>
              <a:t>는 </a:t>
            </a:r>
            <a:r>
              <a:rPr lang="en-US" altLang="ko-KR" dirty="0"/>
              <a:t>Deadlock</a:t>
            </a:r>
            <a:r>
              <a:rPr lang="ko-KR" altLang="en-US" dirty="0"/>
              <a:t>을 처리하지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93EADB-15C8-4653-C2AC-0D1AC883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7782" y="5216434"/>
            <a:ext cx="4502331" cy="1314994"/>
          </a:xfrm>
        </p:spPr>
        <p:txBody>
          <a:bodyPr/>
          <a:lstStyle/>
          <a:p>
            <a:r>
              <a:rPr lang="ko-KR" altLang="en-US" dirty="0"/>
              <a:t>하윤철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85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777D2-2289-4364-AAA2-AF6AEADD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비선점</a:t>
            </a:r>
            <a:r>
              <a:rPr lang="ko-KR" altLang="en-US" dirty="0"/>
              <a:t> 예방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AFE22-B72B-48A2-B893-CFC2B411A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사용 중인 프로세스의 자원을 빼앗을 수 있도록 만드는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 실행한 작업의 상태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잃을 위험이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프로세스에 할당 후 다시 복구하는 과정이 간단하지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695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0C76-051F-41EE-9D18-D3D95263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점유와 대기 예방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41A05-EF0A-40E5-9248-8D3DC3F6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20789" cy="4351338"/>
          </a:xfrm>
        </p:spPr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프로세스가 자원을 점유한 상태에서 다른 자원을 기다리지 못하게 하는 방법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전부 할당하거나 아니면 아예 할당하지 않는 방식을 적용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자원이 아닌 프로세스의 자원 사용 방식을 변화시켜 교착상태를 처리한다는 점에서 의미가 있으나</a:t>
            </a:r>
            <a:r>
              <a:rPr lang="en-US" altLang="ko-KR" dirty="0"/>
              <a:t>, </a:t>
            </a:r>
            <a:r>
              <a:rPr lang="ko-KR" altLang="en-US" dirty="0"/>
              <a:t>단점이 존재함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37069-28B1-4ABB-AAD1-9086C750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832" y="2308751"/>
            <a:ext cx="3493168" cy="29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A26CA-3BF4-4484-BF21-0D4BF118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점유와 대기 예방의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1ACF2-07A4-4F8C-ACC4-A2095FEDF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8373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프로세스가 자신이 사용하는 모든 자원을 자세히 알기 어려움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자원의 활용성이 떨어짐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많은 자원을 사용하는 프로세스가 적은 자원을 사용하는 프로세스보다 불리함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C3B6F-6B4E-4E17-AF19-3496D9B4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573" y="2544041"/>
            <a:ext cx="4315427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4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5002C-80DA-46FF-8BE1-2B14C57D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대기 예방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CDE02-2B05-445F-A500-99DF5CF76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6095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점유와 대기를 하는 프로세스들이 원형을 이루지 못하도록 막는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자원에 숫자를 부여하고 숫자가 큰 방향으로만 자원을 할당하는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P2</a:t>
            </a:r>
            <a:r>
              <a:rPr lang="ko-KR" altLang="en-US" dirty="0"/>
              <a:t>은 자원을 </a:t>
            </a:r>
            <a:r>
              <a:rPr lang="ko-KR" altLang="en-US" dirty="0" err="1"/>
              <a:t>할당받을</a:t>
            </a:r>
            <a:r>
              <a:rPr lang="ko-KR" altLang="en-US" dirty="0"/>
              <a:t> 수 없어 </a:t>
            </a:r>
            <a:r>
              <a:rPr lang="ko-KR" altLang="en-US" dirty="0" err="1"/>
              <a:t>강제종료되고</a:t>
            </a:r>
            <a:r>
              <a:rPr lang="ko-KR" altLang="en-US" dirty="0"/>
              <a:t> </a:t>
            </a:r>
            <a:r>
              <a:rPr lang="en-US" altLang="ko-KR" dirty="0"/>
              <a:t>P1</a:t>
            </a:r>
            <a:r>
              <a:rPr lang="ko-KR" altLang="en-US" dirty="0"/>
              <a:t>은 정상적으로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8DF52A-2A06-4528-B294-89D3BE83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87" y="1690688"/>
            <a:ext cx="3625913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7D947-9DB5-4BCB-9152-25EEFEB2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대기 예방의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4FA634-7C17-4BCF-9DA6-E1F0A87D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자원의 활용성 떨어짐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작업 방식의 제한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자원의 번호를 어떻게 부여할 것인지가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45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AAEE7-E1A1-4BF9-A81A-142250A8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왜 현대의 </a:t>
            </a:r>
            <a:r>
              <a:rPr lang="en-US" altLang="ko-KR" sz="4000" dirty="0"/>
              <a:t>OS</a:t>
            </a:r>
            <a:r>
              <a:rPr lang="ko-KR" altLang="en-US" sz="4000" dirty="0"/>
              <a:t>는 교착상태를 </a:t>
            </a:r>
            <a:r>
              <a:rPr lang="ko-KR" altLang="en-US" sz="4000" dirty="0" err="1"/>
              <a:t>처리하지않을까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E2216-E4BE-4F1C-A616-78AF2A82D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58" y="1825624"/>
            <a:ext cx="7174832" cy="503237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리눅스</a:t>
            </a:r>
            <a:r>
              <a:rPr lang="en-US" altLang="ko-KR" dirty="0"/>
              <a:t>, </a:t>
            </a:r>
            <a:r>
              <a:rPr lang="ko-KR" altLang="en-US" dirty="0" err="1"/>
              <a:t>윈도우등</a:t>
            </a:r>
            <a:r>
              <a:rPr lang="ko-KR" altLang="en-US" dirty="0"/>
              <a:t> 대부분의 현대</a:t>
            </a:r>
            <a:r>
              <a:rPr lang="en-US" altLang="ko-KR" dirty="0"/>
              <a:t>OS</a:t>
            </a:r>
            <a:r>
              <a:rPr lang="ko-KR" altLang="en-US" dirty="0"/>
              <a:t>는 교착상태를 무시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BDB7A-6EA9-4158-A4D7-5D3923464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90" y="2015540"/>
            <a:ext cx="4499810" cy="3657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0E88C-1319-4C3B-9A40-53437D13B68D}"/>
              </a:ext>
            </a:extLst>
          </p:cNvPr>
          <p:cNvSpPr txBox="1"/>
          <p:nvPr/>
        </p:nvSpPr>
        <p:spPr>
          <a:xfrm>
            <a:off x="7692190" y="5674825"/>
            <a:ext cx="4499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타조 알고리즘 </a:t>
            </a:r>
            <a:r>
              <a:rPr lang="en-US" altLang="ko-KR" sz="1600" dirty="0"/>
              <a:t>: </a:t>
            </a:r>
            <a:r>
              <a:rPr lang="ko-KR" altLang="en-US" sz="1600" dirty="0"/>
              <a:t>문제를 못 </a:t>
            </a:r>
            <a:r>
              <a:rPr lang="ko-KR" altLang="en-US" sz="1600" dirty="0" err="1"/>
              <a:t>본척</a:t>
            </a:r>
            <a:r>
              <a:rPr lang="ko-KR" altLang="en-US" sz="1600" dirty="0"/>
              <a:t> 하면서 무시함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69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95384-6A1A-4534-9647-84CC4840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82C85-F067-465C-8312-E0AD0EF0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사실 일반적인 사용자가 사용하는 환경에서 교착 상태는 매우 드물게 발생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Noto Sans" panose="020B0502040504020204" pitchFamily="34" charset="0"/>
              </a:rPr>
              <a:t>따라서 미연에 방지하기 위해 훨씬 더 많은 오버헤드를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Noto Sans" panose="020B0502040504020204" pitchFamily="34" charset="0"/>
              </a:rPr>
              <a:t>들이는것이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" panose="020B0502040504020204" pitchFamily="34" charset="0"/>
              </a:rPr>
              <a:t> 비효율적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상황을 운영체제가 책임지는 대신</a:t>
            </a:r>
            <a:r>
              <a:rPr lang="en-US" altLang="ko-KR" dirty="0"/>
              <a:t>, </a:t>
            </a:r>
            <a:r>
              <a:rPr lang="ko-KR" altLang="en-US" dirty="0"/>
              <a:t>교착 상태 발생 가능성이 높은 특정 응용 프로그램이 스스로 문제를 처리하는 것이 더 효율적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rgbClr val="374151"/>
              </a:solidFill>
              <a:latin typeface="Noto Sans" panose="020B0502040504020204" pitchFamily="34" charset="0"/>
            </a:endParaRPr>
          </a:p>
          <a:p>
            <a:endParaRPr lang="en-US" altLang="ko-KR" dirty="0">
              <a:solidFill>
                <a:srgbClr val="374151"/>
              </a:solidFill>
              <a:latin typeface="Noto Sans" panose="020B0502040504020204" pitchFamily="34" charset="0"/>
            </a:endParaRPr>
          </a:p>
          <a:p>
            <a:endParaRPr lang="ko-KR" altLang="en-US" b="0" i="0" dirty="0">
              <a:solidFill>
                <a:srgbClr val="374151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0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DBB05-0EFB-413F-912E-A0B39272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			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95E604-338C-47C0-A567-845306862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800" dirty="0"/>
              <a:t>감사합니다</a:t>
            </a:r>
            <a:endParaRPr lang="en-US" altLang="ko-KR" sz="4800" dirty="0"/>
          </a:p>
          <a:p>
            <a:pPr marL="0" indent="0" algn="ctr">
              <a:buNone/>
            </a:pPr>
            <a:endParaRPr lang="en-US" altLang="ko-KR" sz="4800" dirty="0"/>
          </a:p>
          <a:p>
            <a:pPr marL="0" indent="0" algn="ctr">
              <a:buNone/>
            </a:pPr>
            <a:r>
              <a:rPr lang="en-US" altLang="ko-KR" sz="4800" dirty="0"/>
              <a:t>Q&amp;A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5393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2352B-26EC-2428-76D8-BB4E9CF4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E8EDB-8673-0713-B25C-B64FFF94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46271" cy="4052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1.Deadlock(</a:t>
            </a:r>
            <a:r>
              <a:rPr lang="ko-KR" altLang="en-US" dirty="0"/>
              <a:t>교착상태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교착상태 발생의 </a:t>
            </a:r>
            <a:r>
              <a:rPr lang="en-US" altLang="ko-KR" dirty="0"/>
              <a:t>4</a:t>
            </a:r>
            <a:r>
              <a:rPr lang="ko-KR" altLang="en-US" dirty="0"/>
              <a:t>가지 조건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왜 </a:t>
            </a:r>
            <a:r>
              <a:rPr lang="en-US" altLang="ko-KR" dirty="0"/>
              <a:t>OS</a:t>
            </a:r>
            <a:r>
              <a:rPr lang="ko-KR" altLang="en-US" dirty="0"/>
              <a:t>는 교착상태를 무시할까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605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0AD6B-04B4-710A-D933-B5D7A0C9E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교착 상태</a:t>
            </a:r>
            <a:r>
              <a:rPr lang="en-US" altLang="ko-KR" sz="5400"/>
              <a:t>(Deadlock)</a:t>
            </a:r>
            <a:endParaRPr lang="ko-KR" altLang="en-US" sz="540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3D576E3-E200-F171-8032-2A0A18AF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697479"/>
            <a:ext cx="11079262" cy="1831738"/>
          </a:xfrm>
        </p:spPr>
        <p:txBody>
          <a:bodyPr/>
          <a:lstStyle/>
          <a:p>
            <a:r>
              <a:rPr lang="ko-KR" altLang="en-US" dirty="0"/>
              <a:t>다중 프로세스 환경에서 </a:t>
            </a:r>
            <a:r>
              <a:rPr lang="ko-KR" altLang="en-US" b="1" dirty="0"/>
              <a:t>둘 이상의 프로세스가 서로가 가진 자원을 기다리면서 무한정 대기 상태에 빠지는 상황</a:t>
            </a:r>
            <a:endParaRPr lang="ko-KR" altLang="en-US" dirty="0"/>
          </a:p>
        </p:txBody>
      </p:sp>
      <p:pic>
        <p:nvPicPr>
          <p:cNvPr id="5" name="그림 4" descr="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1A9242-4C0C-2DC8-EABC-E6A7D702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303" y="4529217"/>
            <a:ext cx="4014216" cy="22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1BD78-5548-4C0F-8B2D-11DE0657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교착 상태 필요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4992-D666-4902-AE64-98DF7349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93612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sz="2600" dirty="0"/>
              <a:t>다음 </a:t>
            </a:r>
            <a:r>
              <a:rPr lang="en-US" altLang="ko-KR" sz="2600" dirty="0"/>
              <a:t>4</a:t>
            </a:r>
            <a:r>
              <a:rPr lang="ko-KR" altLang="en-US" sz="2600" dirty="0"/>
              <a:t>가지 조건 모두 만족해야 교착상태 발생</a:t>
            </a:r>
            <a:r>
              <a:rPr lang="en-US" altLang="ko-KR" sz="2600" dirty="0"/>
              <a:t>. </a:t>
            </a:r>
            <a:r>
              <a:rPr lang="ko-KR" altLang="en-US" sz="2600" dirty="0"/>
              <a:t>한가지라도 만족하지 않으면 교착 상태 발생하지 않음</a:t>
            </a:r>
            <a:r>
              <a:rPr lang="en-US" altLang="ko-KR" sz="2600" dirty="0"/>
              <a:t>!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000" spc="100" dirty="0"/>
              <a:t>상호 배제</a:t>
            </a:r>
            <a:r>
              <a:rPr lang="en-US" altLang="ko-KR" sz="2000" spc="100" dirty="0"/>
              <a:t>:</a:t>
            </a:r>
            <a:r>
              <a:rPr lang="ko-KR" altLang="en-US" sz="2000" spc="100" dirty="0"/>
              <a:t>한 프로세스가 사용하는 자원은 다른 프로세스와 공유할 수 없는 배타적인 자원이어야 함</a:t>
            </a:r>
            <a:r>
              <a:rPr lang="en-US" altLang="ko-KR" sz="2000" spc="100" dirty="0"/>
              <a:t>. -&gt; </a:t>
            </a:r>
            <a:r>
              <a:rPr lang="ko-KR" altLang="en-US" sz="2000" spc="100" dirty="0"/>
              <a:t>배타적 자원 사용하면 교착 상태 발생할 수 있음</a:t>
            </a:r>
            <a:endParaRPr lang="en-US" altLang="ko-KR" sz="2000" spc="1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000" dirty="0" err="1"/>
              <a:t>비선점</a:t>
            </a:r>
            <a:r>
              <a:rPr lang="ko-KR" altLang="en-US" sz="2000" dirty="0"/>
              <a:t> 자원</a:t>
            </a:r>
            <a:r>
              <a:rPr lang="en-US" altLang="ko-KR" sz="2000" dirty="0"/>
              <a:t>:</a:t>
            </a:r>
            <a:r>
              <a:rPr lang="ko-KR" altLang="en-US" sz="2000" dirty="0"/>
              <a:t>한 프로세스가 사용 중인 자원은 다른 프로세스가 빼앗을 수 없는 </a:t>
            </a:r>
            <a:r>
              <a:rPr lang="ko-KR" altLang="en-US" sz="2000" dirty="0" err="1"/>
              <a:t>비선점</a:t>
            </a:r>
            <a:r>
              <a:rPr lang="ko-KR" altLang="en-US" sz="2000" dirty="0"/>
              <a:t> 자원이어야 함</a:t>
            </a:r>
            <a:r>
              <a:rPr lang="en-US" altLang="ko-KR" sz="2000" dirty="0"/>
              <a:t>. -&gt; </a:t>
            </a:r>
            <a:r>
              <a:rPr lang="ko-KR" altLang="en-US" sz="2000" dirty="0"/>
              <a:t>빼앗을 수 없으면 공유 안되니 교착 상태 발생할 수 있음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000" dirty="0"/>
              <a:t>점유하며 대기</a:t>
            </a:r>
            <a:r>
              <a:rPr lang="en-US" altLang="ko-KR" sz="2000" dirty="0"/>
              <a:t>: </a:t>
            </a:r>
            <a:r>
              <a:rPr lang="ko-KR" altLang="en-US" sz="2000" dirty="0"/>
              <a:t>프로세스가 어떤 자원을 </a:t>
            </a:r>
            <a:r>
              <a:rPr lang="ko-KR" altLang="en-US" sz="2000" dirty="0" err="1"/>
              <a:t>할당받은</a:t>
            </a:r>
            <a:r>
              <a:rPr lang="ko-KR" altLang="en-US" sz="2000" dirty="0"/>
              <a:t> 상태에서 다른 자원을 기다리는 상태여야 함</a:t>
            </a:r>
            <a:r>
              <a:rPr lang="en-US" altLang="ko-KR" sz="2000" dirty="0"/>
              <a:t>. -&gt;</a:t>
            </a:r>
            <a:r>
              <a:rPr lang="ko-KR" altLang="en-US" sz="2000" dirty="0"/>
              <a:t>자원을 점유하면서 다른 자원을 기다리면 교착 상태 발생할 수 있음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순환 대기</a:t>
            </a:r>
            <a:r>
              <a:rPr lang="en-US" altLang="ko-KR" sz="2000" dirty="0"/>
              <a:t>:</a:t>
            </a:r>
            <a:r>
              <a:rPr lang="ko-KR" altLang="en-US" sz="2000" dirty="0"/>
              <a:t>점유와 대기를 하는 프로세스 간의 관계가 원을 이루어야 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프로세스들이 서로 양보하지 않아 교착 상태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32963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BCD3E-8F3E-44B3-8F7D-8BB2FEAF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자원 할당 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6D6C4-2B92-47B3-B826-F9C273379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프로세스가 어떤 자원을 사용 중이고 어떤 자원을 기다리고 있는지를 방향성이 있는 그래프로 표현 한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400" dirty="0"/>
              <a:t>그래프 내 </a:t>
            </a:r>
            <a:r>
              <a:rPr lang="ko-KR" altLang="en-US" sz="2400" dirty="0" err="1"/>
              <a:t>싸이클</a:t>
            </a:r>
            <a:r>
              <a:rPr lang="ko-KR" altLang="en-US" sz="2400" dirty="0"/>
              <a:t> 존재여부로 교착상태 판단가능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8A862-BF12-4103-B472-3056C811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5" y="4530476"/>
            <a:ext cx="5277587" cy="1066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6B76C-F88D-4BF1-8A26-1627EBF46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81" y="3816002"/>
            <a:ext cx="2229161" cy="2495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259338-F036-422E-BE2B-A9D9BE8F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42" y="3079582"/>
            <a:ext cx="3886742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0FF76-28A1-4F29-AC48-D3E95F4B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365125"/>
            <a:ext cx="11514221" cy="1460500"/>
          </a:xfrm>
        </p:spPr>
        <p:txBody>
          <a:bodyPr>
            <a:normAutofit/>
          </a:bodyPr>
          <a:lstStyle/>
          <a:p>
            <a:r>
              <a:rPr lang="ko-KR" altLang="en-US" sz="3600" b="0" i="0" dirty="0">
                <a:effectLst/>
                <a:latin typeface="Noto Sans" panose="020B0502040204020203" pitchFamily="34" charset="0"/>
              </a:rPr>
              <a:t> </a:t>
            </a:r>
            <a:r>
              <a:rPr lang="en-US" altLang="ko-KR" sz="3600" b="0" i="0" dirty="0">
                <a:effectLst/>
                <a:latin typeface="Noto Sans" panose="020B0502040204020203" pitchFamily="34" charset="0"/>
              </a:rPr>
              <a:t>3</a:t>
            </a:r>
            <a:r>
              <a:rPr lang="ko-KR" altLang="en-US" sz="3600" b="0" i="0" dirty="0">
                <a:effectLst/>
                <a:latin typeface="Noto Sans" panose="020B0502040204020203" pitchFamily="34" charset="0"/>
              </a:rPr>
              <a:t>가지만 충족하면 왜 </a:t>
            </a:r>
            <a:r>
              <a:rPr lang="en-US" altLang="ko-KR" sz="3600" b="0" i="0" dirty="0">
                <a:effectLst/>
                <a:latin typeface="Noto Sans" panose="020B0502040204020203" pitchFamily="34" charset="0"/>
              </a:rPr>
              <a:t>Deadlock </a:t>
            </a:r>
            <a:r>
              <a:rPr lang="ko-KR" altLang="en-US" sz="3600" b="0" i="0" dirty="0">
                <a:effectLst/>
                <a:latin typeface="Noto Sans" panose="020B0502040204020203" pitchFamily="34" charset="0"/>
              </a:rPr>
              <a:t>이 발생하지 않을까</a:t>
            </a:r>
            <a:br>
              <a:rPr lang="ko-KR" altLang="en-US" b="0" i="0" dirty="0">
                <a:effectLst/>
                <a:latin typeface="Noto Sans" panose="020B0502040204020203" pitchFamily="34" charset="0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8AA1-5668-4E87-B313-8B4E2718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3632"/>
            <a:ext cx="7291137" cy="54743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교착상태는 </a:t>
            </a:r>
            <a:r>
              <a:rPr lang="en-US" altLang="ko-KR" dirty="0"/>
              <a:t>4</a:t>
            </a:r>
            <a:r>
              <a:rPr lang="ko-KR" altLang="en-US" dirty="0"/>
              <a:t>가지 조건이 </a:t>
            </a:r>
            <a:r>
              <a:rPr lang="ko-KR" altLang="en-US" b="1" dirty="0"/>
              <a:t>모두 함께</a:t>
            </a:r>
            <a:r>
              <a:rPr lang="ko-KR" altLang="en-US" dirty="0"/>
              <a:t> 맞물려 만들어내는 순환적인 무한 대기</a:t>
            </a:r>
            <a:r>
              <a:rPr lang="en-US" altLang="ko-KR" dirty="0"/>
              <a:t> </a:t>
            </a:r>
            <a:r>
              <a:rPr lang="ko-KR" altLang="en-US" dirty="0"/>
              <a:t>상황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00" b="0" i="0" dirty="0">
                <a:effectLst/>
                <a:latin typeface="Noto Sans" panose="020B0502040504020204" pitchFamily="34" charset="0"/>
              </a:rPr>
              <a:t>상호 배제 조건이 없으면 두 개 이상의 프로세스가 동시에 자원을 사용할 수 있으므로</a:t>
            </a:r>
            <a:r>
              <a:rPr lang="en-US" altLang="ko-KR" sz="2100" b="0" i="0" dirty="0"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2100" b="0" i="0" dirty="0">
                <a:effectLst/>
                <a:latin typeface="Noto Sans" panose="020B0502040504020204" pitchFamily="34" charset="0"/>
              </a:rPr>
              <a:t>대기할 필요가 없어짐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00" b="0" i="0" dirty="0">
                <a:effectLst/>
                <a:latin typeface="Noto Sans" panose="020B0502040504020204" pitchFamily="34" charset="0"/>
              </a:rPr>
              <a:t>점유 및 대기 조건이 없으면 자원을 요청한 프로세스는 해당 자원을 </a:t>
            </a:r>
            <a:r>
              <a:rPr lang="ko-KR" altLang="en-US" sz="2100" b="0" i="0" dirty="0" err="1">
                <a:effectLst/>
                <a:latin typeface="Noto Sans" panose="020B0502040504020204" pitchFamily="34" charset="0"/>
              </a:rPr>
              <a:t>할당받지</a:t>
            </a:r>
            <a:r>
              <a:rPr lang="ko-KR" altLang="en-US" sz="2100" b="0" i="0" dirty="0">
                <a:effectLst/>
                <a:latin typeface="Noto Sans" panose="020B0502040504020204" pitchFamily="34" charset="0"/>
              </a:rPr>
              <a:t> 못하고 바로 실패하게 되므로 대기</a:t>
            </a:r>
            <a:r>
              <a:rPr lang="en-US" altLang="ko-KR" sz="2100" b="0" i="0" dirty="0">
                <a:effectLst/>
                <a:latin typeface="Noto Sans" panose="020B0502040504020204" pitchFamily="34" charset="0"/>
              </a:rPr>
              <a:t>X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00" b="0" i="0" dirty="0" err="1">
                <a:effectLst/>
                <a:latin typeface="Noto Sans" panose="020B0502040504020204" pitchFamily="34" charset="0"/>
              </a:rPr>
              <a:t>비선점</a:t>
            </a:r>
            <a:r>
              <a:rPr lang="ko-KR" altLang="en-US" sz="2100" b="0" i="0" dirty="0">
                <a:effectLst/>
                <a:latin typeface="Noto Sans" panose="020B0502040504020204" pitchFamily="34" charset="0"/>
              </a:rPr>
              <a:t> 조건이 없으면 다른 프로세스가 자원을 강제로 해제할 수 있으므로</a:t>
            </a:r>
            <a:r>
              <a:rPr lang="en-US" altLang="ko-KR" sz="2100" b="0" i="0" dirty="0"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2100" b="0" i="0" dirty="0">
                <a:effectLst/>
                <a:latin typeface="Noto Sans" panose="020B0502040504020204" pitchFamily="34" charset="0"/>
              </a:rPr>
              <a:t>프로세스들이 서로 계속해서 자원을 해제하고 점유할 수 있게 됨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따라서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세 가지 조건만 충족된다면 순환 대기 조건이 없어서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Deadlock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 발생하지 않으며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순환 대기 조건이 포함된 경우의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가지 조건이 모두 충족되어야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Deadlock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 발생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F0695-2F90-4A05-96F5-6E0A55D1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37" y="1632752"/>
            <a:ext cx="490086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1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E7DCC-C4AD-4D51-8070-2969B3D4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7356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8F855A3-0A62-4E21-9BAB-00966D1C0A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-117086"/>
            <a:ext cx="12284242" cy="7848302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java.util.concurrent.locks.Lock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java.util.concurrent.locks.ReentrantLock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DeadlockExample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ReentrantLock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lock2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ReentrantLock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t1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mutualExclusion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holdAndWait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스레드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-1"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t2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mutualExclusion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holdAndWait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스레드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-2"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t1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t2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🔎 모니터 스레드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일정 시간 대기 후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데드락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발생 여부 확인</a:t>
            </a:r>
            <a:b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sleep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3000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Arial Unicode MS"/>
                <a:ea typeface="JetBrains Mono"/>
              </a:rPr>
              <a:t>// 3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초 대기</a:t>
            </a:r>
            <a:b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(t1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isAlive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() 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t2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isAlive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"⚠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데드락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발생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!"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InterruptedException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printStackTrace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mutualExclusion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currentThread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getName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 첫 번째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락을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획득했습니다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: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sleep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InterruptedException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printStackTrace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holdAndWait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anotherLock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currentThread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getName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 두 번째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락을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시도 중입니다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..."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anotherLock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여기서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데드락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발생 가능</a:t>
            </a:r>
            <a:b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currentThread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getName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 두 번째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락을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획득했습니다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: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anotherLock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F59762"/>
                </a:solidFill>
                <a:effectLst/>
                <a:latin typeface="Arial Unicode MS"/>
                <a:ea typeface="JetBrains Mono"/>
              </a:rPr>
              <a:t>anotherLock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Arial Unicode MS"/>
                <a:ea typeface="JetBrains Mono"/>
              </a:rPr>
              <a:t>unlock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9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930DA-7256-4E51-ACD3-11251E98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교착 상태 예방하기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218E2-2404-4128-9017-5E2B27BA0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교착 상태를 유발하는 </a:t>
            </a:r>
            <a:r>
              <a:rPr lang="en-US" altLang="ko-KR" dirty="0"/>
              <a:t>4</a:t>
            </a:r>
            <a:r>
              <a:rPr lang="ko-KR" altLang="en-US" dirty="0"/>
              <a:t>가지 조건이 발생하지 않도록 무력화하는 방식으로 교착상태 조건 </a:t>
            </a:r>
            <a:r>
              <a:rPr lang="en-US" altLang="ko-KR" dirty="0"/>
              <a:t>4</a:t>
            </a:r>
            <a:r>
              <a:rPr lang="ko-KR" altLang="en-US" dirty="0"/>
              <a:t>가지에 대하여 각각의 방법이 존재함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상호 배제 예방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 err="1"/>
              <a:t>비선점</a:t>
            </a:r>
            <a:r>
              <a:rPr lang="ko-KR" altLang="en-US" sz="2400" dirty="0"/>
              <a:t> 예방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점유와 대기 예방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순환 대기 예방</a:t>
            </a:r>
          </a:p>
        </p:txBody>
      </p:sp>
    </p:spTree>
    <p:extLst>
      <p:ext uri="{BB962C8B-B14F-4D97-AF65-F5344CB8AC3E}">
        <p14:creationId xmlns:p14="http://schemas.microsoft.com/office/powerpoint/2010/main" val="303461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57B03-C0C5-4E17-9843-CDA3DB62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상호 배제 예방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7B1D7-D8B7-4372-8C51-380FD951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시스템 내에 있는 배타적인 모든 자원</a:t>
            </a:r>
            <a:r>
              <a:rPr lang="en-US" altLang="ko-KR" dirty="0"/>
              <a:t>, </a:t>
            </a:r>
            <a:r>
              <a:rPr lang="ko-KR" altLang="en-US" dirty="0"/>
              <a:t>즉 독점적으로 사용할 수 있는 자원을 없애는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현실적으로는 모든 자원을 공유할 수는 없으며</a:t>
            </a:r>
            <a:r>
              <a:rPr lang="en-US" altLang="ko-KR" dirty="0"/>
              <a:t>, </a:t>
            </a:r>
            <a:r>
              <a:rPr lang="ko-KR" altLang="en-US" dirty="0"/>
              <a:t>상호 배제를 적용하여 보호해야 하는 자원이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상호 배제를 무력화하는 것은 사실상 어려움</a:t>
            </a:r>
          </a:p>
        </p:txBody>
      </p:sp>
    </p:spTree>
    <p:extLst>
      <p:ext uri="{BB962C8B-B14F-4D97-AF65-F5344CB8AC3E}">
        <p14:creationId xmlns:p14="http://schemas.microsoft.com/office/powerpoint/2010/main" val="228511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1002</Words>
  <Application>Microsoft Office PowerPoint</Application>
  <PresentationFormat>와이드스크린</PresentationFormat>
  <Paragraphs>108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 Unicode MS</vt:lpstr>
      <vt:lpstr>맑은 고딕</vt:lpstr>
      <vt:lpstr>Arial</vt:lpstr>
      <vt:lpstr>Courier New</vt:lpstr>
      <vt:lpstr>Noto Sans</vt:lpstr>
      <vt:lpstr>Office 테마</vt:lpstr>
      <vt:lpstr>왜 현대의 OS는 Deadlock을 처리하지 않을까?</vt:lpstr>
      <vt:lpstr>목차</vt:lpstr>
      <vt:lpstr>교착 상태(Deadlock)</vt:lpstr>
      <vt:lpstr>교착 상태 필요 조건</vt:lpstr>
      <vt:lpstr>자원 할당 그래프</vt:lpstr>
      <vt:lpstr> 3가지만 충족하면 왜 Deadlock 이 발생하지 않을까 </vt:lpstr>
      <vt:lpstr>PowerPoint 프레젠테이션</vt:lpstr>
      <vt:lpstr>교착 상태 예방하기</vt:lpstr>
      <vt:lpstr>상호 배제 예방</vt:lpstr>
      <vt:lpstr>비선점 예방</vt:lpstr>
      <vt:lpstr>점유와 대기 예방</vt:lpstr>
      <vt:lpstr>점유와 대기 예방의 단점</vt:lpstr>
      <vt:lpstr>순환 대기 예방</vt:lpstr>
      <vt:lpstr>순환 대기 예방의 단점</vt:lpstr>
      <vt:lpstr>왜 현대의 OS는 교착상태를 처리하지않을까</vt:lpstr>
      <vt:lpstr>왜?</vt:lpstr>
      <vt:lpstr>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왜 현대의 OS는 Deadlock을 처리하지 않을까?</dc:title>
  <dc:creator>하윤철</dc:creator>
  <cp:lastModifiedBy>SSAFY</cp:lastModifiedBy>
  <cp:revision>24</cp:revision>
  <dcterms:created xsi:type="dcterms:W3CDTF">2025-08-20T12:29:43Z</dcterms:created>
  <dcterms:modified xsi:type="dcterms:W3CDTF">2025-08-21T06:06:16Z</dcterms:modified>
</cp:coreProperties>
</file>